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818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208C57-ECC1-47D6-8D8B-E591807E7547}">
  <a:tblStyle styleId="{DB208C57-ECC1-47D6-8D8B-E591807E754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8175" y="4415775"/>
            <a:ext cx="5505425" cy="41833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txBox="1"/>
          <p:nvPr>
            <p:ph idx="1" type="body"/>
          </p:nvPr>
        </p:nvSpPr>
        <p:spPr>
          <a:xfrm>
            <a:off x="688175" y="4415775"/>
            <a:ext cx="5505425"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notes"/>
          <p:cNvSpPr/>
          <p:nvPr>
            <p:ph idx="2" type="sldImg"/>
          </p:nvPr>
        </p:nvSpPr>
        <p:spPr>
          <a:xfrm>
            <a:off x="1147175" y="697225"/>
            <a:ext cx="458807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circuit board&#10;&#10;Description automatically generated" id="84" name="Google Shape;84;p13"/>
          <p:cNvPicPr preferRelativeResize="0"/>
          <p:nvPr/>
        </p:nvPicPr>
        <p:blipFill rotWithShape="1">
          <a:blip r:embed="rId3">
            <a:alphaModFix/>
          </a:blip>
          <a:srcRect b="0" l="0" r="0" t="0"/>
          <a:stretch/>
        </p:blipFill>
        <p:spPr>
          <a:xfrm>
            <a:off x="0" y="12032"/>
            <a:ext cx="12192000" cy="2578768"/>
          </a:xfrm>
          <a:prstGeom prst="rect">
            <a:avLst/>
          </a:prstGeom>
          <a:noFill/>
          <a:ln>
            <a:noFill/>
          </a:ln>
        </p:spPr>
      </p:pic>
      <p:sp>
        <p:nvSpPr>
          <p:cNvPr id="85" name="Google Shape;85;p13"/>
          <p:cNvSpPr txBox="1"/>
          <p:nvPr/>
        </p:nvSpPr>
        <p:spPr>
          <a:xfrm>
            <a:off x="1447800" y="2837180"/>
            <a:ext cx="8737600" cy="633507"/>
          </a:xfrm>
          <a:prstGeom prst="rect">
            <a:avLst/>
          </a:prstGeom>
          <a:noFill/>
          <a:ln>
            <a:noFill/>
          </a:ln>
        </p:spPr>
        <p:txBody>
          <a:bodyPr anchorCtr="0" anchor="t" bIns="0" lIns="0" spcFirstLastPara="1" rIns="0" wrap="square" tIns="81275">
            <a:spAutoFit/>
          </a:bodyPr>
          <a:lstStyle/>
          <a:p>
            <a:pPr indent="-1456055" lvl="0" marL="1468120" marR="5080" rtl="0" algn="ctr">
              <a:lnSpc>
                <a:spcPct val="108000"/>
              </a:lnSpc>
              <a:spcBef>
                <a:spcPts val="0"/>
              </a:spcBef>
              <a:spcAft>
                <a:spcPts val="0"/>
              </a:spcAft>
              <a:buClr>
                <a:srgbClr val="FFC000"/>
              </a:buClr>
              <a:buSzPts val="4000"/>
              <a:buFont typeface="Arial"/>
              <a:buNone/>
            </a:pPr>
            <a:r>
              <a:rPr b="1" i="0" lang="en-US" sz="4000" u="none" cap="none" strike="noStrike">
                <a:solidFill>
                  <a:srgbClr val="FFC000"/>
                </a:solidFill>
                <a:latin typeface="Arial"/>
                <a:ea typeface="Arial"/>
                <a:cs typeface="Arial"/>
                <a:sym typeface="Arial"/>
              </a:rPr>
              <a:t>Artificial Intelligence  (AI-2002)</a:t>
            </a:r>
            <a:endParaRPr b="0" i="0" sz="4000" u="none" cap="none" strike="noStrike">
              <a:solidFill>
                <a:schemeClr val="dk1"/>
              </a:solidFill>
              <a:latin typeface="Arial"/>
              <a:ea typeface="Arial"/>
              <a:cs typeface="Arial"/>
              <a:sym typeface="Arial"/>
            </a:endParaRPr>
          </a:p>
        </p:txBody>
      </p:sp>
      <p:sp>
        <p:nvSpPr>
          <p:cNvPr id="86" name="Google Shape;86;p13"/>
          <p:cNvSpPr/>
          <p:nvPr/>
        </p:nvSpPr>
        <p:spPr>
          <a:xfrm>
            <a:off x="268705" y="4280080"/>
            <a:ext cx="10261600" cy="541174"/>
          </a:xfrm>
          <a:prstGeom prst="rect">
            <a:avLst/>
          </a:prstGeom>
          <a:noFill/>
          <a:ln>
            <a:noFill/>
          </a:ln>
        </p:spPr>
        <p:txBody>
          <a:bodyPr anchorCtr="0" anchor="t" bIns="45700" lIns="91425" spcFirstLastPara="1" rIns="91425" wrap="square" tIns="45700">
            <a:noAutofit/>
          </a:bodyPr>
          <a:lstStyle/>
          <a:p>
            <a:pPr indent="1356360" lvl="0" marL="12700" marR="5080" rtl="0" algn="ctr">
              <a:lnSpc>
                <a:spcPct val="108124"/>
              </a:lnSpc>
              <a:spcBef>
                <a:spcPts val="0"/>
              </a:spcBef>
              <a:spcAft>
                <a:spcPts val="0"/>
              </a:spcAft>
              <a:buNone/>
            </a:pPr>
            <a:r>
              <a:rPr b="1" i="0" lang="en-US" sz="3200" u="none" cap="none" strike="noStrike">
                <a:solidFill>
                  <a:schemeClr val="dk2"/>
                </a:solidFill>
                <a:latin typeface="Arial Rounded"/>
                <a:ea typeface="Arial Rounded"/>
                <a:cs typeface="Arial Rounded"/>
                <a:sym typeface="Arial Rounded"/>
              </a:rPr>
              <a:t>Chapter 5: Adverserial Search</a:t>
            </a:r>
            <a:endParaRPr b="1" i="0" sz="3200" u="none" cap="none" strike="noStrike">
              <a:solidFill>
                <a:schemeClr val="dk2"/>
              </a:solidFill>
              <a:latin typeface="Arial Rounded"/>
              <a:ea typeface="Arial Rounded"/>
              <a:cs typeface="Arial Rounded"/>
              <a:sym typeface="Arial Round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rotWithShape="1">
          <a:blip r:embed="rId3">
            <a:alphaModFix/>
          </a:blip>
          <a:srcRect b="0" l="0" r="0" t="0"/>
          <a:stretch/>
        </p:blipFill>
        <p:spPr>
          <a:xfrm>
            <a:off x="294968" y="1"/>
            <a:ext cx="11297263" cy="6857999"/>
          </a:xfrm>
          <a:prstGeom prst="rect">
            <a:avLst/>
          </a:prstGeom>
          <a:noFill/>
          <a:ln>
            <a:noFill/>
          </a:ln>
        </p:spPr>
      </p:pic>
      <p:cxnSp>
        <p:nvCxnSpPr>
          <p:cNvPr id="147" name="Google Shape;147;p22"/>
          <p:cNvCxnSpPr/>
          <p:nvPr/>
        </p:nvCxnSpPr>
        <p:spPr>
          <a:xfrm rot="10800000">
            <a:off x="8332839" y="3642852"/>
            <a:ext cx="0" cy="1991032"/>
          </a:xfrm>
          <a:prstGeom prst="straightConnector1">
            <a:avLst/>
          </a:prstGeom>
          <a:noFill/>
          <a:ln cap="flat" cmpd="sng" w="57150">
            <a:solidFill>
              <a:srgbClr val="FF0000"/>
            </a:solidFill>
            <a:prstDash val="solid"/>
            <a:miter lim="800000"/>
            <a:headEnd len="sm" w="sm" type="none"/>
            <a:tailEnd len="med" w="med" type="triangle"/>
          </a:ln>
        </p:spPr>
      </p:cxnSp>
      <p:cxnSp>
        <p:nvCxnSpPr>
          <p:cNvPr id="148" name="Google Shape;148;p22"/>
          <p:cNvCxnSpPr/>
          <p:nvPr/>
        </p:nvCxnSpPr>
        <p:spPr>
          <a:xfrm flipH="1" rot="10800000">
            <a:off x="8332839" y="2654710"/>
            <a:ext cx="471948" cy="884903"/>
          </a:xfrm>
          <a:prstGeom prst="straightConnector1">
            <a:avLst/>
          </a:prstGeom>
          <a:noFill/>
          <a:ln cap="flat" cmpd="sng" w="57150">
            <a:solidFill>
              <a:srgbClr val="FF0000"/>
            </a:solidFill>
            <a:prstDash val="solid"/>
            <a:miter lim="800000"/>
            <a:headEnd len="sm" w="sm" type="none"/>
            <a:tailEnd len="med" w="med" type="triangle"/>
          </a:ln>
        </p:spPr>
      </p:cxnSp>
      <p:cxnSp>
        <p:nvCxnSpPr>
          <p:cNvPr id="149" name="Google Shape;149;p22"/>
          <p:cNvCxnSpPr/>
          <p:nvPr/>
        </p:nvCxnSpPr>
        <p:spPr>
          <a:xfrm rot="10800000">
            <a:off x="7379111" y="1922208"/>
            <a:ext cx="1425676" cy="334295"/>
          </a:xfrm>
          <a:prstGeom prst="straightConnector1">
            <a:avLst/>
          </a:prstGeom>
          <a:noFill/>
          <a:ln cap="flat" cmpd="sng" w="57150">
            <a:solidFill>
              <a:srgbClr val="FF0000"/>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55" name="Google Shape;155;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56" name="Google Shape;156;p23"/>
          <p:cNvPicPr preferRelativeResize="0"/>
          <p:nvPr/>
        </p:nvPicPr>
        <p:blipFill rotWithShape="1">
          <a:blip r:embed="rId3">
            <a:alphaModFix/>
          </a:blip>
          <a:srcRect b="0" l="0" r="0" t="0"/>
          <a:stretch/>
        </p:blipFill>
        <p:spPr>
          <a:xfrm>
            <a:off x="486697" y="221226"/>
            <a:ext cx="11120283" cy="6271649"/>
          </a:xfrm>
          <a:prstGeom prst="rect">
            <a:avLst/>
          </a:prstGeom>
          <a:noFill/>
          <a:ln>
            <a:noFill/>
          </a:ln>
        </p:spPr>
      </p:pic>
      <p:sp>
        <p:nvSpPr>
          <p:cNvPr id="157" name="Google Shape;157;p23"/>
          <p:cNvSpPr/>
          <p:nvPr/>
        </p:nvSpPr>
        <p:spPr>
          <a:xfrm>
            <a:off x="8509819" y="2492477"/>
            <a:ext cx="2315497" cy="48669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23"/>
          <p:cNvSpPr/>
          <p:nvPr/>
        </p:nvSpPr>
        <p:spPr>
          <a:xfrm>
            <a:off x="6799005" y="3183423"/>
            <a:ext cx="1474839" cy="49115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3"/>
          <p:cNvSpPr/>
          <p:nvPr/>
        </p:nvSpPr>
        <p:spPr>
          <a:xfrm>
            <a:off x="7034980" y="4001294"/>
            <a:ext cx="1238864" cy="30698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B80000"/>
                </a:solidFill>
                <a:latin typeface="Calibri"/>
                <a:ea typeface="Calibri"/>
                <a:cs typeface="Calibri"/>
                <a:sym typeface="Calibri"/>
              </a:rPr>
              <a:t>Hasan</a:t>
            </a:r>
            <a:endParaRPr sz="1800">
              <a:solidFill>
                <a:schemeClr val="dk1"/>
              </a:solidFill>
              <a:latin typeface="Calibri"/>
              <a:ea typeface="Calibri"/>
              <a:cs typeface="Calibri"/>
              <a:sym typeface="Calibri"/>
            </a:endParaRPr>
          </a:p>
        </p:txBody>
      </p:sp>
      <p:sp>
        <p:nvSpPr>
          <p:cNvPr id="160" name="Google Shape;160;p23"/>
          <p:cNvSpPr txBox="1"/>
          <p:nvPr/>
        </p:nvSpPr>
        <p:spPr>
          <a:xfrm>
            <a:off x="8265856" y="2528957"/>
            <a:ext cx="2795434"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F3864"/>
                </a:solidFill>
                <a:latin typeface="Calibri"/>
                <a:ea typeface="Calibri"/>
                <a:cs typeface="Calibri"/>
                <a:sym typeface="Calibri"/>
              </a:rPr>
              <a:t>Abu-Bakr         Abu-Bakr</a:t>
            </a:r>
            <a:endParaRPr/>
          </a:p>
          <a:p>
            <a:pPr indent="0" lvl="0" marL="0" marR="0" rtl="0" algn="l">
              <a:spcBef>
                <a:spcPts val="0"/>
              </a:spcBef>
              <a:spcAft>
                <a:spcPts val="0"/>
              </a:spcAft>
              <a:buNone/>
            </a:pPr>
            <a:r>
              <a:t/>
            </a:r>
            <a:endParaRPr b="1" sz="1800">
              <a:solidFill>
                <a:srgbClr val="1F3864"/>
              </a:solidFill>
              <a:latin typeface="Calibri"/>
              <a:ea typeface="Calibri"/>
              <a:cs typeface="Calibri"/>
              <a:sym typeface="Calibri"/>
            </a:endParaRPr>
          </a:p>
        </p:txBody>
      </p:sp>
      <p:sp>
        <p:nvSpPr>
          <p:cNvPr id="161" name="Google Shape;161;p23"/>
          <p:cNvSpPr txBox="1"/>
          <p:nvPr/>
        </p:nvSpPr>
        <p:spPr>
          <a:xfrm>
            <a:off x="7191066" y="3311557"/>
            <a:ext cx="13187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B80000"/>
                </a:solidFill>
                <a:latin typeface="Calibri"/>
                <a:ea typeface="Calibri"/>
                <a:cs typeface="Calibri"/>
                <a:sym typeface="Calibri"/>
              </a:rPr>
              <a:t>Hasan</a:t>
            </a:r>
            <a:r>
              <a:rPr b="1" lang="en-US" sz="2000">
                <a:solidFill>
                  <a:srgbClr val="C00000"/>
                </a:solidFill>
                <a:latin typeface="Calibri"/>
                <a:ea typeface="Calibri"/>
                <a:cs typeface="Calibri"/>
                <a:sym typeface="Calibri"/>
              </a:rPr>
              <a:t> </a:t>
            </a:r>
            <a:endParaRPr/>
          </a:p>
        </p:txBody>
      </p:sp>
      <p:sp>
        <p:nvSpPr>
          <p:cNvPr id="162" name="Google Shape;162;p23"/>
          <p:cNvSpPr txBox="1"/>
          <p:nvPr/>
        </p:nvSpPr>
        <p:spPr>
          <a:xfrm>
            <a:off x="6799005" y="2094271"/>
            <a:ext cx="4554795" cy="3052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23"/>
          <p:cNvSpPr/>
          <p:nvPr/>
        </p:nvSpPr>
        <p:spPr>
          <a:xfrm>
            <a:off x="6545825" y="1778359"/>
            <a:ext cx="5061155" cy="439860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4" name="Google Shape;164;p23"/>
          <p:cNvPicPr preferRelativeResize="0"/>
          <p:nvPr/>
        </p:nvPicPr>
        <p:blipFill rotWithShape="1">
          <a:blip r:embed="rId4">
            <a:alphaModFix/>
          </a:blip>
          <a:srcRect b="0" l="0" r="0" t="0"/>
          <a:stretch/>
        </p:blipFill>
        <p:spPr>
          <a:xfrm>
            <a:off x="6392809" y="1778359"/>
            <a:ext cx="5276850" cy="4232377"/>
          </a:xfrm>
          <a:prstGeom prst="rect">
            <a:avLst/>
          </a:prstGeom>
          <a:noFill/>
          <a:ln>
            <a:noFill/>
          </a:ln>
        </p:spPr>
      </p:pic>
      <p:sp>
        <p:nvSpPr>
          <p:cNvPr id="165" name="Google Shape;165;p23"/>
          <p:cNvSpPr/>
          <p:nvPr/>
        </p:nvSpPr>
        <p:spPr>
          <a:xfrm>
            <a:off x="3008671" y="6010736"/>
            <a:ext cx="221226" cy="482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3"/>
          <p:cNvSpPr txBox="1"/>
          <p:nvPr/>
        </p:nvSpPr>
        <p:spPr>
          <a:xfrm>
            <a:off x="2890684" y="5962619"/>
            <a:ext cx="3392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latin typeface="Calibri"/>
                <a:ea typeface="Calibri"/>
                <a:cs typeface="Calibri"/>
                <a:sym typeface="Calibri"/>
              </a:rPr>
              <a:t>Prisoner’s Dilemma in Extensive Form</a:t>
            </a:r>
            <a:endParaRPr/>
          </a:p>
        </p:txBody>
      </p:sp>
      <p:pic>
        <p:nvPicPr>
          <p:cNvPr descr="A picture containing text, whiteboard&#10;&#10;Description automatically generated" id="172" name="Google Shape;172;p24"/>
          <p:cNvPicPr preferRelativeResize="0"/>
          <p:nvPr>
            <p:ph idx="1" type="body"/>
          </p:nvPr>
        </p:nvPicPr>
        <p:blipFill rotWithShape="1">
          <a:blip r:embed="rId3">
            <a:alphaModFix/>
          </a:blip>
          <a:srcRect b="0" l="0" r="0" t="0"/>
          <a:stretch/>
        </p:blipFill>
        <p:spPr>
          <a:xfrm rot="-5400000">
            <a:off x="3743632" y="-892278"/>
            <a:ext cx="4704736" cy="94979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A screenshot of a cell phone&#10;&#10;Description automatically generated" id="177" name="Google Shape;177;p25"/>
          <p:cNvPicPr preferRelativeResize="0"/>
          <p:nvPr>
            <p:ph idx="1" type="body"/>
          </p:nvPr>
        </p:nvPicPr>
        <p:blipFill rotWithShape="1">
          <a:blip r:embed="rId3">
            <a:alphaModFix/>
          </a:blip>
          <a:srcRect b="0" l="0" r="0" t="0"/>
          <a:stretch/>
        </p:blipFill>
        <p:spPr>
          <a:xfrm>
            <a:off x="838199" y="584615"/>
            <a:ext cx="10515599" cy="59082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latin typeface="Calibri"/>
                <a:ea typeface="Calibri"/>
                <a:cs typeface="Calibri"/>
                <a:sym typeface="Calibri"/>
              </a:rPr>
              <a:t>Properties of Mini-Max algorithm:</a:t>
            </a:r>
            <a:br>
              <a:rPr b="1" lang="en-US">
                <a:solidFill>
                  <a:srgbClr val="0070C0"/>
                </a:solidFill>
                <a:latin typeface="Calibri"/>
                <a:ea typeface="Calibri"/>
                <a:cs typeface="Calibri"/>
                <a:sym typeface="Calibri"/>
              </a:rPr>
            </a:br>
            <a:endParaRPr b="1">
              <a:solidFill>
                <a:srgbClr val="0070C0"/>
              </a:solidFill>
              <a:latin typeface="Calibri"/>
              <a:ea typeface="Calibri"/>
              <a:cs typeface="Calibri"/>
              <a:sym typeface="Calibri"/>
            </a:endParaRPr>
          </a:p>
        </p:txBody>
      </p:sp>
      <p:sp>
        <p:nvSpPr>
          <p:cNvPr id="183" name="Google Shape;18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70C0"/>
              </a:buClr>
              <a:buSzPts val="2800"/>
              <a:buChar char="•"/>
            </a:pPr>
            <a:r>
              <a:rPr b="1" lang="en-US">
                <a:solidFill>
                  <a:srgbClr val="0070C0"/>
                </a:solidFill>
              </a:rPr>
              <a:t>Complete</a:t>
            </a:r>
            <a:r>
              <a:rPr b="1" lang="en-US"/>
              <a:t>-</a:t>
            </a:r>
            <a:r>
              <a:rPr lang="en-US"/>
              <a:t> Min-Max algorithm is Complete. It will definitely find a solution (if exist), in the finite search tree.</a:t>
            </a:r>
            <a:endParaRPr/>
          </a:p>
          <a:p>
            <a:pPr indent="-228600" lvl="0" marL="228600" rtl="0" algn="l">
              <a:lnSpc>
                <a:spcPct val="90000"/>
              </a:lnSpc>
              <a:spcBef>
                <a:spcPts val="1000"/>
              </a:spcBef>
              <a:spcAft>
                <a:spcPts val="0"/>
              </a:spcAft>
              <a:buClr>
                <a:srgbClr val="0070C0"/>
              </a:buClr>
              <a:buSzPts val="2800"/>
              <a:buChar char="•"/>
            </a:pPr>
            <a:r>
              <a:rPr b="1" lang="en-US">
                <a:solidFill>
                  <a:srgbClr val="0070C0"/>
                </a:solidFill>
              </a:rPr>
              <a:t>Optimal</a:t>
            </a:r>
            <a:r>
              <a:rPr b="1" lang="en-US"/>
              <a:t>-</a:t>
            </a:r>
            <a:r>
              <a:rPr lang="en-US"/>
              <a:t> Min-Max algorithm is optimal if both opponents are playing optimally.</a:t>
            </a:r>
            <a:endParaRPr/>
          </a:p>
          <a:p>
            <a:pPr indent="-228600" lvl="0" marL="228600" rtl="0" algn="l">
              <a:lnSpc>
                <a:spcPct val="90000"/>
              </a:lnSpc>
              <a:spcBef>
                <a:spcPts val="1000"/>
              </a:spcBef>
              <a:spcAft>
                <a:spcPts val="0"/>
              </a:spcAft>
              <a:buClr>
                <a:srgbClr val="0070C0"/>
              </a:buClr>
              <a:buSzPts val="2800"/>
              <a:buChar char="•"/>
            </a:pPr>
            <a:r>
              <a:rPr b="1" lang="en-US">
                <a:solidFill>
                  <a:srgbClr val="0070C0"/>
                </a:solidFill>
              </a:rPr>
              <a:t>Time complexity-</a:t>
            </a:r>
            <a:r>
              <a:rPr lang="en-US"/>
              <a:t> As it performs DFS for the game-tree, so the time complexity of Min-Max algorithm is </a:t>
            </a:r>
            <a:r>
              <a:rPr b="1" lang="en-US"/>
              <a:t>O(b</a:t>
            </a:r>
            <a:r>
              <a:rPr b="1" baseline="30000" lang="en-US"/>
              <a:t>d</a:t>
            </a:r>
            <a:r>
              <a:rPr b="1" lang="en-US"/>
              <a:t>)</a:t>
            </a:r>
            <a:r>
              <a:rPr lang="en-US"/>
              <a:t>, where b is branching factor of the game-tree, and m is the maximum depth of the tree.</a:t>
            </a:r>
            <a:endParaRPr/>
          </a:p>
          <a:p>
            <a:pPr indent="-228600" lvl="0" marL="228600" rtl="0" algn="l">
              <a:lnSpc>
                <a:spcPct val="90000"/>
              </a:lnSpc>
              <a:spcBef>
                <a:spcPts val="1000"/>
              </a:spcBef>
              <a:spcAft>
                <a:spcPts val="0"/>
              </a:spcAft>
              <a:buClr>
                <a:srgbClr val="0070C0"/>
              </a:buClr>
              <a:buSzPts val="2800"/>
              <a:buChar char="•"/>
            </a:pPr>
            <a:r>
              <a:rPr b="1" lang="en-US">
                <a:solidFill>
                  <a:srgbClr val="0070C0"/>
                </a:solidFill>
              </a:rPr>
              <a:t>Space Complexity-</a:t>
            </a:r>
            <a:r>
              <a:rPr lang="en-US"/>
              <a:t> Space complexity of Mini-max algorithm is also similar to DFS which is </a:t>
            </a:r>
            <a:r>
              <a:rPr b="1" lang="en-US"/>
              <a:t>O (b</a:t>
            </a:r>
            <a:r>
              <a:rPr b="1" baseline="30000" lang="en-US"/>
              <a:t>d</a:t>
            </a:r>
            <a:r>
              <a:rPr b="1" lang="en-US"/>
              <a:t>)</a:t>
            </a:r>
            <a:r>
              <a:rPr lang="en-US"/>
              <a: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latin typeface="Calibri"/>
                <a:ea typeface="Calibri"/>
                <a:cs typeface="Calibri"/>
                <a:sym typeface="Calibri"/>
              </a:rPr>
              <a:t>Alpha Beta Pruning</a:t>
            </a:r>
            <a:endParaRPr/>
          </a:p>
        </p:txBody>
      </p:sp>
      <p:sp>
        <p:nvSpPr>
          <p:cNvPr id="189" name="Google Shape;189;p27"/>
          <p:cNvSpPr txBox="1"/>
          <p:nvPr>
            <p:ph idx="1" type="body"/>
          </p:nvPr>
        </p:nvSpPr>
        <p:spPr>
          <a:xfrm>
            <a:off x="838200" y="1430594"/>
            <a:ext cx="10515600" cy="474636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It is an optimization technique for the min-max algorithm.</a:t>
            </a:r>
            <a:endParaRPr/>
          </a:p>
          <a:p>
            <a:pPr indent="-228600" lvl="0" marL="228600" rtl="0" algn="l">
              <a:lnSpc>
                <a:spcPct val="90000"/>
              </a:lnSpc>
              <a:spcBef>
                <a:spcPts val="1000"/>
              </a:spcBef>
              <a:spcAft>
                <a:spcPts val="0"/>
              </a:spcAft>
              <a:buClr>
                <a:schemeClr val="dk1"/>
              </a:buClr>
              <a:buSzPts val="2800"/>
              <a:buChar char="•"/>
            </a:pPr>
            <a:r>
              <a:rPr lang="en-US"/>
              <a:t>In minmax search, algorithm has to traverse all of the possible game states in depth of the tree i.e. </a:t>
            </a:r>
            <a:r>
              <a:rPr b="1" lang="en-US"/>
              <a:t>O (b</a:t>
            </a:r>
            <a:r>
              <a:rPr b="1" baseline="30000" lang="en-US"/>
              <a:t>d</a:t>
            </a:r>
            <a:r>
              <a:rPr b="1" lang="en-US"/>
              <a:t>) </a:t>
            </a:r>
            <a:r>
              <a:rPr lang="en-US"/>
              <a:t>to make decision.</a:t>
            </a:r>
            <a:endParaRPr/>
          </a:p>
          <a:p>
            <a:pPr indent="-228600" lvl="0" marL="228600" rtl="0" algn="l">
              <a:lnSpc>
                <a:spcPct val="90000"/>
              </a:lnSpc>
              <a:spcBef>
                <a:spcPts val="1000"/>
              </a:spcBef>
              <a:spcAft>
                <a:spcPts val="0"/>
              </a:spcAft>
              <a:buClr>
                <a:srgbClr val="0070C0"/>
              </a:buClr>
              <a:buSzPts val="2800"/>
              <a:buChar char="•"/>
            </a:pPr>
            <a:r>
              <a:rPr b="1" lang="en-US">
                <a:solidFill>
                  <a:srgbClr val="0070C0"/>
                </a:solidFill>
              </a:rPr>
              <a:t>α-β</a:t>
            </a:r>
            <a:r>
              <a:rPr lang="en-US">
                <a:solidFill>
                  <a:srgbClr val="0070C0"/>
                </a:solidFill>
              </a:rPr>
              <a:t> </a:t>
            </a:r>
            <a:r>
              <a:rPr lang="en-US"/>
              <a:t>cuts off branches in the game tree which need not be searched because there already exists a better move available.</a:t>
            </a:r>
            <a:endParaRPr/>
          </a:p>
          <a:p>
            <a:pPr indent="0" lvl="0" marL="0" rtl="0" algn="l">
              <a:lnSpc>
                <a:spcPct val="90000"/>
              </a:lnSpc>
              <a:spcBef>
                <a:spcPts val="1000"/>
              </a:spcBef>
              <a:spcAft>
                <a:spcPts val="0"/>
              </a:spcAft>
              <a:buClr>
                <a:schemeClr val="dk1"/>
              </a:buClr>
              <a:buSzPts val="2800"/>
              <a:buNone/>
            </a:pPr>
            <a:r>
              <a:rPr b="1" lang="en-US"/>
              <a:t>The two-parameter can be defined as:</a:t>
            </a:r>
            <a:endParaRPr/>
          </a:p>
          <a:p>
            <a:pPr indent="-228600" lvl="0" marL="228600" rtl="0" algn="l">
              <a:lnSpc>
                <a:spcPct val="90000"/>
              </a:lnSpc>
              <a:spcBef>
                <a:spcPts val="1000"/>
              </a:spcBef>
              <a:spcAft>
                <a:spcPts val="0"/>
              </a:spcAft>
              <a:buClr>
                <a:schemeClr val="dk1"/>
              </a:buClr>
              <a:buSzPts val="2800"/>
              <a:buChar char="•"/>
            </a:pPr>
            <a:r>
              <a:rPr lang="en-US"/>
              <a:t>α= the value of the best (i.e., highest-value) choice we have found so far at any choice point along the path for MAX.</a:t>
            </a:r>
            <a:endParaRPr/>
          </a:p>
          <a:p>
            <a:pPr indent="-228600" lvl="0" marL="228600" rtl="0" algn="l">
              <a:lnSpc>
                <a:spcPct val="90000"/>
              </a:lnSpc>
              <a:spcBef>
                <a:spcPts val="1000"/>
              </a:spcBef>
              <a:spcAft>
                <a:spcPts val="0"/>
              </a:spcAft>
              <a:buClr>
                <a:schemeClr val="dk1"/>
              </a:buClr>
              <a:buSzPts val="2800"/>
              <a:buChar char="•"/>
            </a:pPr>
            <a:r>
              <a:rPr lang="en-US"/>
              <a:t>β = the value of the best (i.e., lowest-value) choice we have found so far at any choice point along the path for MIN.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A drawing of a person&#10;&#10;Description automatically generated" id="194" name="Google Shape;194;p28"/>
          <p:cNvPicPr preferRelativeResize="0"/>
          <p:nvPr/>
        </p:nvPicPr>
        <p:blipFill rotWithShape="1">
          <a:blip r:embed="rId3">
            <a:alphaModFix/>
          </a:blip>
          <a:srcRect b="9321" l="0" r="0" t="0"/>
          <a:stretch/>
        </p:blipFill>
        <p:spPr>
          <a:xfrm>
            <a:off x="2119303" y="2240777"/>
            <a:ext cx="7953394" cy="4373575"/>
          </a:xfrm>
          <a:prstGeom prst="rect">
            <a:avLst/>
          </a:prstGeom>
          <a:noFill/>
          <a:ln>
            <a:noFill/>
          </a:ln>
        </p:spPr>
      </p:pic>
      <p:sp>
        <p:nvSpPr>
          <p:cNvPr id="195" name="Google Shape;195;p28"/>
          <p:cNvSpPr txBox="1"/>
          <p:nvPr>
            <p:ph type="title"/>
          </p:nvPr>
        </p:nvSpPr>
        <p:spPr>
          <a:xfrm>
            <a:off x="838200" y="365126"/>
            <a:ext cx="10515600" cy="8881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Calibri"/>
              <a:buNone/>
            </a:pPr>
            <a:r>
              <a:rPr b="1" lang="en-US">
                <a:solidFill>
                  <a:srgbClr val="0070C0"/>
                </a:solidFill>
                <a:latin typeface="Calibri"/>
                <a:ea typeface="Calibri"/>
                <a:cs typeface="Calibri"/>
                <a:sym typeface="Calibri"/>
              </a:rPr>
              <a:t>Alpha Beta Pruning example:</a:t>
            </a:r>
            <a:endParaRPr b="1">
              <a:latin typeface="Calibri"/>
              <a:ea typeface="Calibri"/>
              <a:cs typeface="Calibri"/>
              <a:sym typeface="Calibri"/>
            </a:endParaRPr>
          </a:p>
        </p:txBody>
      </p:sp>
      <p:sp>
        <p:nvSpPr>
          <p:cNvPr id="196" name="Google Shape;196;p28"/>
          <p:cNvSpPr txBox="1"/>
          <p:nvPr>
            <p:ph idx="1" type="body"/>
          </p:nvPr>
        </p:nvSpPr>
        <p:spPr>
          <a:xfrm>
            <a:off x="838200" y="1489588"/>
            <a:ext cx="10515600" cy="46873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Considering first node as max.</a:t>
            </a:r>
            <a:endParaRPr/>
          </a:p>
          <a:p>
            <a:pPr indent="0" lvl="0" marL="0" rtl="0" algn="l">
              <a:lnSpc>
                <a:spcPct val="90000"/>
              </a:lnSpc>
              <a:spcBef>
                <a:spcPts val="1000"/>
              </a:spcBef>
              <a:spcAft>
                <a:spcPts val="0"/>
              </a:spcAft>
              <a:buClr>
                <a:schemeClr val="dk1"/>
              </a:buClr>
              <a:buSzPts val="2800"/>
              <a:buNone/>
            </a:pPr>
            <a:r>
              <a:rPr lang="en-US"/>
              <a:t>         MAX</a:t>
            </a:r>
            <a:endParaRPr/>
          </a:p>
          <a:p>
            <a:pPr indent="0" lvl="0" marL="0" rtl="0" algn="l">
              <a:lnSpc>
                <a:spcPct val="90000"/>
              </a:lnSpc>
              <a:spcBef>
                <a:spcPts val="1000"/>
              </a:spcBef>
              <a:spcAft>
                <a:spcPts val="0"/>
              </a:spcAft>
              <a:buClr>
                <a:schemeClr val="dk1"/>
              </a:buClr>
              <a:buSzPts val="2800"/>
              <a:buNone/>
            </a:pPr>
            <a:r>
              <a:rPr lang="en-US"/>
              <a:t>   </a:t>
            </a:r>
            <a:endParaRPr/>
          </a:p>
          <a:p>
            <a:pPr indent="0" lvl="0" marL="0" rtl="0" algn="l">
              <a:lnSpc>
                <a:spcPct val="90000"/>
              </a:lnSpc>
              <a:spcBef>
                <a:spcPts val="1000"/>
              </a:spcBef>
              <a:spcAft>
                <a:spcPts val="0"/>
              </a:spcAft>
              <a:buClr>
                <a:schemeClr val="dk1"/>
              </a:buClr>
              <a:buSzPts val="2800"/>
              <a:buNone/>
            </a:pPr>
            <a:r>
              <a:rPr lang="en-US"/>
              <a:t>         MIN</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        MAX</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         MIN</a:t>
            </a:r>
            <a:endParaRPr/>
          </a:p>
        </p:txBody>
      </p:sp>
      <p:sp>
        <p:nvSpPr>
          <p:cNvPr id="197" name="Google Shape;197;p28"/>
          <p:cNvSpPr txBox="1"/>
          <p:nvPr/>
        </p:nvSpPr>
        <p:spPr>
          <a:xfrm>
            <a:off x="9453716" y="1253300"/>
            <a:ext cx="2403987"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each node initially</a:t>
            </a:r>
            <a:endParaRPr/>
          </a:p>
          <a:p>
            <a:pPr indent="0" lvl="0" marL="0" marR="0" rtl="0" algn="l">
              <a:spcBef>
                <a:spcPts val="0"/>
              </a:spcBef>
              <a:spcAft>
                <a:spcPts val="0"/>
              </a:spcAft>
              <a:buNone/>
            </a:pPr>
            <a:r>
              <a:rPr lang="en-US" sz="2400">
                <a:solidFill>
                  <a:srgbClr val="FF0000"/>
                </a:solidFill>
                <a:latin typeface="Arial"/>
                <a:ea typeface="Arial"/>
                <a:cs typeface="Arial"/>
                <a:sym typeface="Arial"/>
              </a:rPr>
              <a:t>α = -∞   β = ∞</a:t>
            </a:r>
            <a:endParaRPr/>
          </a:p>
          <a:p>
            <a:pPr indent="0" lvl="0" marL="0" marR="0" rtl="0" algn="l">
              <a:spcBef>
                <a:spcPts val="0"/>
              </a:spcBef>
              <a:spcAft>
                <a:spcPts val="0"/>
              </a:spcAft>
              <a:buNone/>
            </a:pPr>
            <a:r>
              <a:t/>
            </a:r>
            <a:endParaRPr sz="2400">
              <a:solidFill>
                <a:srgbClr val="FF0000"/>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Check at each node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rgbClr val="FF0000"/>
                </a:solidFill>
                <a:latin typeface="Arial"/>
                <a:ea typeface="Arial"/>
                <a:cs typeface="Arial"/>
                <a:sym typeface="Arial"/>
              </a:rPr>
              <a:t>α </a:t>
            </a:r>
            <a:r>
              <a:rPr lang="en-US" sz="2400">
                <a:solidFill>
                  <a:srgbClr val="FF0000"/>
                </a:solidFill>
                <a:latin typeface="Calibri"/>
                <a:ea typeface="Calibri"/>
                <a:cs typeface="Calibri"/>
                <a:sym typeface="Calibri"/>
              </a:rPr>
              <a:t>≥ </a:t>
            </a:r>
            <a:r>
              <a:rPr lang="en-US" sz="2400">
                <a:solidFill>
                  <a:srgbClr val="FF0000"/>
                </a:solidFill>
                <a:latin typeface="Arial"/>
                <a:ea typeface="Arial"/>
                <a:cs typeface="Arial"/>
                <a:sym typeface="Arial"/>
              </a:rPr>
              <a:t>β</a:t>
            </a:r>
            <a:r>
              <a:rPr lang="en-US" sz="2000">
                <a:solidFill>
                  <a:schemeClr val="dk1"/>
                </a:solidFill>
                <a:latin typeface="Arial"/>
                <a:ea typeface="Arial"/>
                <a:cs typeface="Arial"/>
                <a:sym typeface="Arial"/>
              </a:rPr>
              <a:t>(</a:t>
            </a:r>
            <a:r>
              <a:rPr lang="en-US" sz="1800">
                <a:solidFill>
                  <a:schemeClr val="dk1"/>
                </a:solidFill>
                <a:latin typeface="Arial"/>
                <a:ea typeface="Arial"/>
                <a:cs typeface="Arial"/>
                <a:sym typeface="Arial"/>
              </a:rPr>
              <a:t>Cut-off)</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rgbClr val="333333"/>
                </a:solidFill>
                <a:latin typeface="Arial"/>
                <a:ea typeface="Arial"/>
                <a:cs typeface="Arial"/>
                <a:sym typeface="Arial"/>
              </a:rPr>
              <a:t>   </a:t>
            </a:r>
            <a:br>
              <a:rPr lang="en-US" sz="1600">
                <a:solidFill>
                  <a:schemeClr val="dk1"/>
                </a:solidFill>
                <a:latin typeface="Calibri"/>
                <a:ea typeface="Calibri"/>
                <a:cs typeface="Calibri"/>
                <a:sym typeface="Calibri"/>
              </a:rPr>
            </a:b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28"/>
          <p:cNvSpPr/>
          <p:nvPr/>
        </p:nvSpPr>
        <p:spPr>
          <a:xfrm>
            <a:off x="0" y="-184666"/>
            <a:ext cx="184731"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28"/>
          <p:cNvSpPr/>
          <p:nvPr/>
        </p:nvSpPr>
        <p:spPr>
          <a:xfrm>
            <a:off x="0" y="-184666"/>
            <a:ext cx="184731"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A picture containing text, map&#10;&#10;Description automatically generated" id="204" name="Google Shape;204;p29"/>
          <p:cNvPicPr preferRelativeResize="0"/>
          <p:nvPr>
            <p:ph idx="1" type="body"/>
          </p:nvPr>
        </p:nvPicPr>
        <p:blipFill rotWithShape="1">
          <a:blip r:embed="rId3">
            <a:alphaModFix/>
          </a:blip>
          <a:srcRect b="0" l="0" r="0" t="0"/>
          <a:stretch/>
        </p:blipFill>
        <p:spPr>
          <a:xfrm>
            <a:off x="1089124" y="1379095"/>
            <a:ext cx="10046553" cy="5338367"/>
          </a:xfrm>
          <a:prstGeom prst="rect">
            <a:avLst/>
          </a:prstGeom>
          <a:noFill/>
          <a:ln>
            <a:noFill/>
          </a:ln>
        </p:spPr>
      </p:pic>
      <p:sp>
        <p:nvSpPr>
          <p:cNvPr id="205" name="Google Shape;205;p29"/>
          <p:cNvSpPr txBox="1"/>
          <p:nvPr>
            <p:ph type="title"/>
          </p:nvPr>
        </p:nvSpPr>
        <p:spPr>
          <a:xfrm>
            <a:off x="838200" y="335410"/>
            <a:ext cx="4766048"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333333"/>
              </a:buClr>
              <a:buSzPts val="2400"/>
              <a:buFont typeface="Arial"/>
              <a:buNone/>
            </a:pPr>
            <a:r>
              <a:rPr b="0" i="0" lang="en-US" sz="2400" u="none" cap="none" strike="noStrike">
                <a:solidFill>
                  <a:srgbClr val="333333"/>
                </a:solidFill>
                <a:latin typeface="Arial"/>
                <a:ea typeface="Arial"/>
                <a:cs typeface="Arial"/>
                <a:sym typeface="Arial"/>
              </a:rPr>
              <a:t>For MAX Nodes, V=max(α) &amp; α &gt;=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2400"/>
              <a:buFont typeface="Arial"/>
              <a:buNone/>
            </a:pPr>
            <a:r>
              <a:rPr b="0" i="0" lang="en-US" sz="2400" u="none" cap="none" strike="noStrike">
                <a:solidFill>
                  <a:srgbClr val="333333"/>
                </a:solidFill>
                <a:latin typeface="Arial"/>
                <a:ea typeface="Arial"/>
                <a:cs typeface="Arial"/>
                <a:sym typeface="Arial"/>
              </a:rPr>
              <a:t>For MIN Nodes, V=min(β)  &amp; β &gt;=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206" name="Google Shape;206;p29"/>
          <p:cNvSpPr/>
          <p:nvPr/>
        </p:nvSpPr>
        <p:spPr>
          <a:xfrm>
            <a:off x="5338917" y="4452078"/>
            <a:ext cx="560438" cy="1789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29"/>
          <p:cNvSpPr/>
          <p:nvPr/>
        </p:nvSpPr>
        <p:spPr>
          <a:xfrm>
            <a:off x="10334991" y="5403228"/>
            <a:ext cx="549317" cy="46662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8" name="Google Shape;208;p29"/>
          <p:cNvCxnSpPr/>
          <p:nvPr/>
        </p:nvCxnSpPr>
        <p:spPr>
          <a:xfrm flipH="1">
            <a:off x="6592529" y="5619135"/>
            <a:ext cx="221226" cy="250722"/>
          </a:xfrm>
          <a:prstGeom prst="straightConnector1">
            <a:avLst/>
          </a:prstGeom>
          <a:noFill/>
          <a:ln cap="flat" cmpd="sng" w="38100">
            <a:solidFill>
              <a:schemeClr val="dk1"/>
            </a:solidFill>
            <a:prstDash val="solid"/>
            <a:miter lim="800000"/>
            <a:headEnd len="sm" w="sm" type="none"/>
            <a:tailEnd len="sm" w="sm" type="none"/>
          </a:ln>
        </p:spPr>
      </p:cxnSp>
      <p:cxnSp>
        <p:nvCxnSpPr>
          <p:cNvPr id="209" name="Google Shape;209;p29"/>
          <p:cNvCxnSpPr/>
          <p:nvPr/>
        </p:nvCxnSpPr>
        <p:spPr>
          <a:xfrm flipH="1">
            <a:off x="6673646" y="5666038"/>
            <a:ext cx="221226" cy="250722"/>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838200" y="943897"/>
            <a:ext cx="10515600" cy="7467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75B5"/>
              </a:buClr>
              <a:buSzPts val="4800"/>
              <a:buFont typeface="Calibri"/>
              <a:buNone/>
            </a:pPr>
            <a:r>
              <a:rPr b="1" lang="en-US" sz="4800">
                <a:solidFill>
                  <a:srgbClr val="2E75B5"/>
                </a:solidFill>
                <a:latin typeface="Calibri"/>
                <a:ea typeface="Calibri"/>
                <a:cs typeface="Calibri"/>
                <a:sym typeface="Calibri"/>
              </a:rPr>
              <a:t>Content</a:t>
            </a:r>
            <a:r>
              <a:rPr lang="en-US" sz="4800"/>
              <a:t> </a:t>
            </a:r>
            <a:br>
              <a:rPr lang="en-US" sz="4800"/>
            </a:br>
            <a:endParaRPr sz="4800"/>
          </a:p>
        </p:txBody>
      </p:sp>
      <p:sp>
        <p:nvSpPr>
          <p:cNvPr id="92" name="Google Shape;9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t>
            </a:r>
            <a:r>
              <a:rPr lang="en-US" sz="3200"/>
              <a:t>Adversarial Search  </a:t>
            </a:r>
            <a:endParaRPr/>
          </a:p>
          <a:p>
            <a:pPr indent="0" lvl="0" marL="0" rtl="0" algn="l">
              <a:lnSpc>
                <a:spcPct val="90000"/>
              </a:lnSpc>
              <a:spcBef>
                <a:spcPts val="1000"/>
              </a:spcBef>
              <a:spcAft>
                <a:spcPts val="0"/>
              </a:spcAft>
              <a:buClr>
                <a:schemeClr val="dk1"/>
              </a:buClr>
              <a:buSzPts val="3200"/>
              <a:buNone/>
            </a:pPr>
            <a:r>
              <a:rPr lang="en-US" sz="3200"/>
              <a:t>• Game Optimal Decision </a:t>
            </a:r>
            <a:endParaRPr/>
          </a:p>
          <a:p>
            <a:pPr indent="0" lvl="0" marL="0" rtl="0" algn="l">
              <a:lnSpc>
                <a:spcPct val="90000"/>
              </a:lnSpc>
              <a:spcBef>
                <a:spcPts val="1000"/>
              </a:spcBef>
              <a:spcAft>
                <a:spcPts val="0"/>
              </a:spcAft>
              <a:buClr>
                <a:schemeClr val="dk1"/>
              </a:buClr>
              <a:buSzPts val="3200"/>
              <a:buNone/>
            </a:pPr>
            <a:r>
              <a:rPr lang="en-US" sz="3200"/>
              <a:t>• Min-max  </a:t>
            </a:r>
            <a:endParaRPr/>
          </a:p>
          <a:p>
            <a:pPr indent="0" lvl="0" marL="0" rtl="0" algn="l">
              <a:lnSpc>
                <a:spcPct val="90000"/>
              </a:lnSpc>
              <a:spcBef>
                <a:spcPts val="1000"/>
              </a:spcBef>
              <a:spcAft>
                <a:spcPts val="0"/>
              </a:spcAft>
              <a:buClr>
                <a:schemeClr val="dk1"/>
              </a:buClr>
              <a:buSzPts val="3200"/>
              <a:buNone/>
            </a:pPr>
            <a:r>
              <a:rPr lang="en-US" sz="3200"/>
              <a:t>• αβ-Pruning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75B5"/>
              </a:buClr>
              <a:buSzPts val="4400"/>
              <a:buFont typeface="Calibri"/>
              <a:buNone/>
            </a:pPr>
            <a:r>
              <a:rPr b="1" lang="en-US">
                <a:solidFill>
                  <a:srgbClr val="2E75B5"/>
                </a:solidFill>
                <a:latin typeface="Calibri"/>
                <a:ea typeface="Calibri"/>
                <a:cs typeface="Calibri"/>
                <a:sym typeface="Calibri"/>
              </a:rPr>
              <a:t>Adversarial Search</a:t>
            </a:r>
            <a:endParaRPr/>
          </a:p>
        </p:txBody>
      </p:sp>
      <p:sp>
        <p:nvSpPr>
          <p:cNvPr id="98" name="Google Shape;98;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There might be some situations where more than one agent is searching for the solution in the same search space, and this situation usually occurs in game playing.</a:t>
            </a:r>
            <a:endParaRPr/>
          </a:p>
          <a:p>
            <a:pPr indent="-228600" lvl="0" marL="228600" rtl="0" algn="l">
              <a:lnSpc>
                <a:spcPct val="90000"/>
              </a:lnSpc>
              <a:spcBef>
                <a:spcPts val="1000"/>
              </a:spcBef>
              <a:spcAft>
                <a:spcPts val="0"/>
              </a:spcAft>
              <a:buClr>
                <a:schemeClr val="dk1"/>
              </a:buClr>
              <a:buSzPts val="2800"/>
              <a:buChar char="•"/>
            </a:pPr>
            <a:r>
              <a:rPr lang="en-US"/>
              <a:t>The environment with more than one agent is termed as </a:t>
            </a:r>
            <a:r>
              <a:rPr b="1" lang="en-US"/>
              <a:t>multi-agent environment</a:t>
            </a:r>
            <a:endParaRPr/>
          </a:p>
          <a:p>
            <a:pPr indent="-228600" lvl="0" marL="228600" rtl="0" algn="just">
              <a:lnSpc>
                <a:spcPct val="90000"/>
              </a:lnSpc>
              <a:spcBef>
                <a:spcPts val="1000"/>
              </a:spcBef>
              <a:spcAft>
                <a:spcPts val="0"/>
              </a:spcAft>
              <a:buClr>
                <a:schemeClr val="dk1"/>
              </a:buClr>
              <a:buSzPts val="2800"/>
              <a:buChar char="•"/>
            </a:pPr>
            <a:r>
              <a:rPr lang="en-US"/>
              <a:t>Search in which two or more players with conflicting goals are trying to explore the same search space for the solution is called as an </a:t>
            </a:r>
            <a:r>
              <a:rPr b="1" lang="en-US"/>
              <a:t>Adversarial search</a:t>
            </a:r>
            <a:r>
              <a:rPr lang="en-US"/>
              <a:t>, often known as</a:t>
            </a:r>
            <a:r>
              <a:rPr b="1" lang="en-US"/>
              <a:t> Games</a:t>
            </a:r>
            <a:r>
              <a:rPr lang="en-US"/>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Games are modeled as a Search problem and evaluation function, that helps to solve games.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04" name="Google Shape;104;p16"/>
          <p:cNvSpPr txBox="1"/>
          <p:nvPr>
            <p:ph type="title"/>
          </p:nvPr>
        </p:nvSpPr>
        <p:spPr>
          <a:xfrm>
            <a:off x="838200" y="516194"/>
            <a:ext cx="10515600" cy="11744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E75B5"/>
              </a:buClr>
              <a:buSzPct val="100000"/>
              <a:buFont typeface="Calibri"/>
              <a:buNone/>
            </a:pPr>
            <a:r>
              <a:rPr b="1" lang="en-US" sz="4000">
                <a:solidFill>
                  <a:srgbClr val="2E75B5"/>
                </a:solidFill>
                <a:latin typeface="Calibri"/>
                <a:ea typeface="Calibri"/>
                <a:cs typeface="Calibri"/>
                <a:sym typeface="Calibri"/>
              </a:rPr>
              <a:t>Types of Games in AI</a:t>
            </a:r>
            <a:br>
              <a:rPr b="1" lang="en-US" sz="4000">
                <a:solidFill>
                  <a:srgbClr val="2E75B5"/>
                </a:solidFill>
                <a:latin typeface="Calibri"/>
                <a:ea typeface="Calibri"/>
                <a:cs typeface="Calibri"/>
                <a:sym typeface="Calibri"/>
              </a:rPr>
            </a:br>
            <a:endParaRPr b="1" sz="4000">
              <a:solidFill>
                <a:srgbClr val="2E75B5"/>
              </a:solidFill>
              <a:latin typeface="Calibri"/>
              <a:ea typeface="Calibri"/>
              <a:cs typeface="Calibri"/>
              <a:sym typeface="Calibri"/>
            </a:endParaRPr>
          </a:p>
        </p:txBody>
      </p:sp>
      <p:graphicFrame>
        <p:nvGraphicFramePr>
          <p:cNvPr id="105" name="Google Shape;105;p16"/>
          <p:cNvGraphicFramePr/>
          <p:nvPr/>
        </p:nvGraphicFramePr>
        <p:xfrm>
          <a:off x="986914" y="2892414"/>
          <a:ext cx="3000000" cy="3000000"/>
        </p:xfrm>
        <a:graphic>
          <a:graphicData uri="http://schemas.openxmlformats.org/drawingml/2006/table">
            <a:tbl>
              <a:tblPr>
                <a:noFill/>
                <a:tableStyleId>{DB208C57-ECC1-47D6-8D8B-E591807E7547}</a:tableStyleId>
              </a:tblPr>
              <a:tblGrid>
                <a:gridCol w="2110300"/>
                <a:gridCol w="1920000"/>
                <a:gridCol w="2264800"/>
              </a:tblGrid>
              <a:tr h="504175">
                <a:tc>
                  <a:txBody>
                    <a:bodyPr/>
                    <a:lstStyle/>
                    <a:p>
                      <a:pPr indent="0" lvl="0" marL="0" marR="0" rtl="0" algn="l">
                        <a:spcBef>
                          <a:spcPts val="0"/>
                        </a:spcBef>
                        <a:spcAft>
                          <a:spcPts val="0"/>
                        </a:spcAft>
                        <a:buNone/>
                      </a:pPr>
                      <a:r>
                        <a:t/>
                      </a:r>
                      <a:endParaRPr sz="1600" u="none" cap="none" strike="noStrike">
                        <a:solidFill>
                          <a:srgbClr val="000000"/>
                        </a:solidFill>
                        <a:latin typeface="times new roman"/>
                        <a:ea typeface="times new roman"/>
                        <a:cs typeface="times new roman"/>
                        <a:sym typeface="times new roman"/>
                      </a:endParaRPr>
                    </a:p>
                  </a:txBody>
                  <a:tcPr marT="82800" marB="82800" marR="82800" marL="82800">
                    <a:lnL cap="flat" cmpd="sng" w="9525">
                      <a:solidFill>
                        <a:srgbClr val="4834CD"/>
                      </a:solidFill>
                      <a:prstDash val="solid"/>
                      <a:round/>
                      <a:headEnd len="sm" w="sm" type="none"/>
                      <a:tailEnd len="sm" w="sm" type="none"/>
                    </a:lnL>
                    <a:lnR cap="flat" cmpd="sng" w="9525">
                      <a:solidFill>
                        <a:srgbClr val="4834CD"/>
                      </a:solidFill>
                      <a:prstDash val="solid"/>
                      <a:round/>
                      <a:headEnd len="sm" w="sm" type="none"/>
                      <a:tailEnd len="sm" w="sm" type="none"/>
                    </a:lnR>
                    <a:lnT cap="flat" cmpd="sng" w="9525">
                      <a:solidFill>
                        <a:srgbClr val="4834CD"/>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ctr">
                        <a:spcBef>
                          <a:spcPts val="0"/>
                        </a:spcBef>
                        <a:spcAft>
                          <a:spcPts val="0"/>
                        </a:spcAft>
                        <a:buNone/>
                      </a:pPr>
                      <a:r>
                        <a:rPr b="1" lang="en-US" sz="2400" u="none" cap="none" strike="noStrike">
                          <a:solidFill>
                            <a:srgbClr val="000000"/>
                          </a:solidFill>
                          <a:latin typeface="Calibri"/>
                          <a:ea typeface="Calibri"/>
                          <a:cs typeface="Calibri"/>
                          <a:sym typeface="Calibri"/>
                        </a:rPr>
                        <a:t>Deterministic</a:t>
                      </a:r>
                      <a:endParaRPr/>
                    </a:p>
                  </a:txBody>
                  <a:tcPr marT="82800" marB="82800" marR="82800" marL="82800">
                    <a:lnL cap="flat" cmpd="sng" w="9525">
                      <a:solidFill>
                        <a:srgbClr val="4834CD"/>
                      </a:solidFill>
                      <a:prstDash val="solid"/>
                      <a:round/>
                      <a:headEnd len="sm" w="sm" type="none"/>
                      <a:tailEnd len="sm" w="sm" type="none"/>
                    </a:lnL>
                    <a:lnR cap="flat" cmpd="sng" w="9525">
                      <a:solidFill>
                        <a:srgbClr val="4834CD"/>
                      </a:solidFill>
                      <a:prstDash val="solid"/>
                      <a:round/>
                      <a:headEnd len="sm" w="sm" type="none"/>
                      <a:tailEnd len="sm" w="sm" type="none"/>
                    </a:lnR>
                    <a:lnT cap="flat" cmpd="sng" w="9525">
                      <a:solidFill>
                        <a:srgbClr val="4834CD"/>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ctr">
                        <a:spcBef>
                          <a:spcPts val="0"/>
                        </a:spcBef>
                        <a:spcAft>
                          <a:spcPts val="0"/>
                        </a:spcAft>
                        <a:buNone/>
                      </a:pPr>
                      <a:r>
                        <a:rPr b="1" lang="en-US" sz="2400" u="none" cap="none" strike="noStrike">
                          <a:solidFill>
                            <a:srgbClr val="000000"/>
                          </a:solidFill>
                          <a:latin typeface="Calibri"/>
                          <a:ea typeface="Calibri"/>
                          <a:cs typeface="Calibri"/>
                          <a:sym typeface="Calibri"/>
                        </a:rPr>
                        <a:t>Non-deterministic</a:t>
                      </a:r>
                      <a:endParaRPr/>
                    </a:p>
                  </a:txBody>
                  <a:tcPr marT="82800" marB="82800" marR="82800" marL="82800">
                    <a:lnL cap="flat" cmpd="sng" w="9525">
                      <a:solidFill>
                        <a:srgbClr val="4834CD"/>
                      </a:solidFill>
                      <a:prstDash val="solid"/>
                      <a:round/>
                      <a:headEnd len="sm" w="sm" type="none"/>
                      <a:tailEnd len="sm" w="sm" type="none"/>
                    </a:lnL>
                    <a:lnR cap="flat" cmpd="sng" w="9525">
                      <a:solidFill>
                        <a:srgbClr val="4834CD"/>
                      </a:solidFill>
                      <a:prstDash val="solid"/>
                      <a:round/>
                      <a:headEnd len="sm" w="sm" type="none"/>
                      <a:tailEnd len="sm" w="sm" type="none"/>
                    </a:lnR>
                    <a:lnT cap="flat" cmpd="sng" w="9525">
                      <a:solidFill>
                        <a:srgbClr val="4834CD"/>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843200">
                <a:tc>
                  <a:txBody>
                    <a:bodyPr/>
                    <a:lstStyle/>
                    <a:p>
                      <a:pPr indent="0" lvl="0" marL="0" marR="0" rtl="0" algn="ctr">
                        <a:spcBef>
                          <a:spcPts val="0"/>
                        </a:spcBef>
                        <a:spcAft>
                          <a:spcPts val="0"/>
                        </a:spcAft>
                        <a:buNone/>
                      </a:pPr>
                      <a:r>
                        <a:rPr b="1" lang="en-US" sz="2400" u="none" cap="none" strike="noStrike">
                          <a:solidFill>
                            <a:srgbClr val="000000"/>
                          </a:solidFill>
                          <a:latin typeface="Calibri"/>
                          <a:ea typeface="Calibri"/>
                          <a:cs typeface="Calibri"/>
                          <a:sym typeface="Calibri"/>
                        </a:rPr>
                        <a:t>Perfect information</a:t>
                      </a:r>
                      <a:endParaRPr sz="2400" u="none" cap="none" strike="noStrike">
                        <a:solidFill>
                          <a:srgbClr val="000000"/>
                        </a:solidFill>
                        <a:latin typeface="Calibri"/>
                        <a:ea typeface="Calibri"/>
                        <a:cs typeface="Calibri"/>
                        <a:sym typeface="Calibri"/>
                      </a:endParaRPr>
                    </a:p>
                  </a:txBody>
                  <a:tcPr marT="55200" marB="55200" marR="55200" marL="55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000000"/>
                          </a:solidFill>
                          <a:latin typeface="verdana"/>
                          <a:ea typeface="verdana"/>
                          <a:cs typeface="verdana"/>
                          <a:sym typeface="verdana"/>
                        </a:rPr>
                        <a:t>Chess, </a:t>
                      </a:r>
                      <a:endParaRPr/>
                    </a:p>
                  </a:txBody>
                  <a:tcPr marT="55200" marB="55200" marR="55200" marL="55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000000"/>
                          </a:solidFill>
                          <a:latin typeface="verdana"/>
                          <a:ea typeface="verdana"/>
                          <a:cs typeface="verdana"/>
                          <a:sym typeface="verdana"/>
                        </a:rPr>
                        <a:t>Backgammon, monopoly</a:t>
                      </a:r>
                      <a:endParaRPr/>
                    </a:p>
                  </a:txBody>
                  <a:tcPr marT="55200" marB="55200" marR="55200" marL="55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843200">
                <a:tc>
                  <a:txBody>
                    <a:bodyPr/>
                    <a:lstStyle/>
                    <a:p>
                      <a:pPr indent="0" lvl="0" marL="0" marR="0" rtl="0" algn="ctr">
                        <a:spcBef>
                          <a:spcPts val="0"/>
                        </a:spcBef>
                        <a:spcAft>
                          <a:spcPts val="0"/>
                        </a:spcAft>
                        <a:buNone/>
                      </a:pPr>
                      <a:r>
                        <a:rPr b="1" lang="en-US" sz="2400" u="none" cap="none" strike="noStrike">
                          <a:solidFill>
                            <a:srgbClr val="000000"/>
                          </a:solidFill>
                          <a:latin typeface="Calibri"/>
                          <a:ea typeface="Calibri"/>
                          <a:cs typeface="Calibri"/>
                          <a:sym typeface="Calibri"/>
                        </a:rPr>
                        <a:t>Imperfect information</a:t>
                      </a:r>
                      <a:endParaRPr sz="2400" u="none" cap="none" strike="noStrike">
                        <a:solidFill>
                          <a:srgbClr val="000000"/>
                        </a:solidFill>
                        <a:latin typeface="Calibri"/>
                        <a:ea typeface="Calibri"/>
                        <a:cs typeface="Calibri"/>
                        <a:sym typeface="Calibri"/>
                      </a:endParaRPr>
                    </a:p>
                  </a:txBody>
                  <a:tcPr marT="55200" marB="55200" marR="55200" marL="55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ctr">
                        <a:spcBef>
                          <a:spcPts val="0"/>
                        </a:spcBef>
                        <a:spcAft>
                          <a:spcPts val="0"/>
                        </a:spcAft>
                        <a:buNone/>
                      </a:pPr>
                      <a:r>
                        <a:rPr lang="en-US" sz="1800" u="none" cap="none" strike="noStrike">
                          <a:solidFill>
                            <a:srgbClr val="000000"/>
                          </a:solidFill>
                          <a:latin typeface="verdana"/>
                          <a:ea typeface="verdana"/>
                          <a:cs typeface="verdana"/>
                          <a:sym typeface="verdana"/>
                        </a:rPr>
                        <a:t>Battleships</a:t>
                      </a:r>
                      <a:endParaRPr sz="1800" u="none" cap="none" strike="noStrike">
                        <a:solidFill>
                          <a:srgbClr val="000000"/>
                        </a:solidFill>
                        <a:latin typeface="verdana"/>
                        <a:ea typeface="verdana"/>
                        <a:cs typeface="verdana"/>
                        <a:sym typeface="verdana"/>
                      </a:endParaRPr>
                    </a:p>
                  </a:txBody>
                  <a:tcPr marT="55200" marB="55200" marR="55200" marL="55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ctr">
                        <a:spcBef>
                          <a:spcPts val="0"/>
                        </a:spcBef>
                        <a:spcAft>
                          <a:spcPts val="0"/>
                        </a:spcAft>
                        <a:buNone/>
                      </a:pPr>
                      <a:r>
                        <a:rPr lang="en-US" sz="1800" u="none" cap="none" strike="noStrike">
                          <a:solidFill>
                            <a:srgbClr val="000000"/>
                          </a:solidFill>
                          <a:latin typeface="verdana"/>
                          <a:ea typeface="verdana"/>
                          <a:cs typeface="verdana"/>
                          <a:sym typeface="verdana"/>
                        </a:rPr>
                        <a:t> poker, scrabble</a:t>
                      </a:r>
                      <a:endParaRPr/>
                    </a:p>
                  </a:txBody>
                  <a:tcPr marT="55200" marB="55200" marR="55200" marL="55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
        <p:nvSpPr>
          <p:cNvPr id="106" name="Google Shape;106;p16"/>
          <p:cNvSpPr txBox="1"/>
          <p:nvPr/>
        </p:nvSpPr>
        <p:spPr>
          <a:xfrm>
            <a:off x="7581900" y="2548665"/>
            <a:ext cx="4129549"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Perfect information:</a:t>
            </a:r>
            <a:r>
              <a:rPr b="0" i="0" lang="en-US" sz="1800" u="none" cap="none" strike="noStrike">
                <a:solidFill>
                  <a:schemeClr val="dk1"/>
                </a:solidFill>
                <a:latin typeface="Calibri"/>
                <a:ea typeface="Calibri"/>
                <a:cs typeface="Calibri"/>
                <a:sym typeface="Calibri"/>
              </a:rPr>
              <a:t> A game with the perfect information is that in which agents can look into the complete board.</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Imperfect information:</a:t>
            </a:r>
            <a:r>
              <a:rPr lang="en-US" sz="1800">
                <a:solidFill>
                  <a:schemeClr val="dk1"/>
                </a:solidFill>
                <a:latin typeface="Calibri"/>
                <a:ea typeface="Calibri"/>
                <a:cs typeface="Calibri"/>
                <a:sym typeface="Calibri"/>
              </a:rPr>
              <a:t>  Agents do not have all information about the game </a:t>
            </a:r>
            <a:r>
              <a:rPr b="1" lang="en-US" sz="1800">
                <a:solidFill>
                  <a:schemeClr val="dk1"/>
                </a:solidFill>
                <a:latin typeface="Calibri"/>
                <a:ea typeface="Calibri"/>
                <a:cs typeface="Calibri"/>
                <a:sym typeface="Calibri"/>
              </a:rPr>
              <a:t>Deterministic games:</a:t>
            </a:r>
            <a:r>
              <a:rPr lang="en-US" sz="1800">
                <a:solidFill>
                  <a:schemeClr val="dk1"/>
                </a:solidFill>
                <a:latin typeface="Calibri"/>
                <a:ea typeface="Calibri"/>
                <a:cs typeface="Calibri"/>
                <a:sym typeface="Calibri"/>
              </a:rPr>
              <a:t> Deterministic games are those games which follow a strict pattern and set of rules for the games.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Non-deterministic games:</a:t>
            </a:r>
            <a:r>
              <a:rPr lang="en-US" sz="1800">
                <a:solidFill>
                  <a:schemeClr val="dk1"/>
                </a:solidFill>
                <a:latin typeface="Calibri"/>
                <a:ea typeface="Calibri"/>
                <a:cs typeface="Calibri"/>
                <a:sym typeface="Calibri"/>
              </a:rPr>
              <a:t> Non-deterministic are those games which have various unpredictable events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838200" y="365125"/>
            <a:ext cx="10515600" cy="116870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E75B5"/>
              </a:buClr>
              <a:buSzPct val="100000"/>
              <a:buFont typeface="Calibri"/>
              <a:buNone/>
            </a:pPr>
            <a:r>
              <a:rPr b="1" lang="en-US">
                <a:solidFill>
                  <a:srgbClr val="2E75B5"/>
                </a:solidFill>
                <a:latin typeface="Calibri"/>
                <a:ea typeface="Calibri"/>
                <a:cs typeface="Calibri"/>
                <a:sym typeface="Calibri"/>
              </a:rPr>
              <a:t>Zero-Sum Game</a:t>
            </a:r>
            <a:br>
              <a:rPr b="1" lang="en-US">
                <a:solidFill>
                  <a:srgbClr val="2E75B5"/>
                </a:solidFill>
                <a:latin typeface="Calibri"/>
                <a:ea typeface="Calibri"/>
                <a:cs typeface="Calibri"/>
                <a:sym typeface="Calibri"/>
              </a:rPr>
            </a:br>
            <a:endParaRPr b="1">
              <a:solidFill>
                <a:srgbClr val="2E75B5"/>
              </a:solidFill>
              <a:latin typeface="Calibri"/>
              <a:ea typeface="Calibri"/>
              <a:cs typeface="Calibri"/>
              <a:sym typeface="Calibri"/>
            </a:endParaRPr>
          </a:p>
        </p:txBody>
      </p:sp>
      <p:sp>
        <p:nvSpPr>
          <p:cNvPr id="112" name="Google Shape;112;p17"/>
          <p:cNvSpPr txBox="1"/>
          <p:nvPr>
            <p:ph idx="1" type="body"/>
          </p:nvPr>
        </p:nvSpPr>
        <p:spPr>
          <a:xfrm>
            <a:off x="838200" y="1032387"/>
            <a:ext cx="10515600" cy="526517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3000"/>
              <a:buChar char="•"/>
            </a:pPr>
            <a:r>
              <a:rPr lang="en-US" sz="3000"/>
              <a:t>Zero-sum games are adversarial search which involves pure competition.</a:t>
            </a:r>
            <a:endParaRPr/>
          </a:p>
          <a:p>
            <a:pPr indent="-228600" lvl="0" marL="228600" rtl="0" algn="just">
              <a:lnSpc>
                <a:spcPct val="90000"/>
              </a:lnSpc>
              <a:spcBef>
                <a:spcPts val="1000"/>
              </a:spcBef>
              <a:spcAft>
                <a:spcPts val="0"/>
              </a:spcAft>
              <a:buClr>
                <a:schemeClr val="dk1"/>
              </a:buClr>
              <a:buSzPts val="3000"/>
              <a:buChar char="•"/>
            </a:pPr>
            <a:r>
              <a:rPr lang="en-US" sz="3000"/>
              <a:t>In Zero-sum game each agent's gain or loss of utility is exactly balanced by the losses or gains of utility of another agent.</a:t>
            </a:r>
            <a:endParaRPr/>
          </a:p>
          <a:p>
            <a:pPr indent="-228600" lvl="0" marL="228600" rtl="0" algn="just">
              <a:lnSpc>
                <a:spcPct val="90000"/>
              </a:lnSpc>
              <a:spcBef>
                <a:spcPts val="1000"/>
              </a:spcBef>
              <a:spcAft>
                <a:spcPts val="0"/>
              </a:spcAft>
              <a:buClr>
                <a:schemeClr val="dk1"/>
              </a:buClr>
              <a:buSzPts val="3000"/>
              <a:buChar char="•"/>
            </a:pPr>
            <a:r>
              <a:rPr lang="en-US" sz="3000"/>
              <a:t>One player of the game try to maximize one single value, while other player tries to minimize it.</a:t>
            </a:r>
            <a:endParaRPr/>
          </a:p>
          <a:p>
            <a:pPr indent="0" lvl="0" marL="0" rtl="0" algn="just">
              <a:lnSpc>
                <a:spcPct val="90000"/>
              </a:lnSpc>
              <a:spcBef>
                <a:spcPts val="1000"/>
              </a:spcBef>
              <a:spcAft>
                <a:spcPts val="0"/>
              </a:spcAft>
              <a:buClr>
                <a:schemeClr val="dk1"/>
              </a:buClr>
              <a:buSzPts val="3000"/>
              <a:buNone/>
            </a:pPr>
            <a:r>
              <a:t/>
            </a:r>
            <a:endParaRPr sz="3000"/>
          </a:p>
          <a:p>
            <a:pPr indent="0" lvl="0" marL="0" rtl="0" algn="just">
              <a:lnSpc>
                <a:spcPct val="90000"/>
              </a:lnSpc>
              <a:spcBef>
                <a:spcPts val="1000"/>
              </a:spcBef>
              <a:spcAft>
                <a:spcPts val="0"/>
              </a:spcAft>
              <a:buClr>
                <a:srgbClr val="2E75B5"/>
              </a:buClr>
              <a:buSzPts val="4000"/>
              <a:buNone/>
            </a:pPr>
            <a:r>
              <a:rPr b="1" lang="en-US" sz="4000">
                <a:solidFill>
                  <a:srgbClr val="2E75B5"/>
                </a:solidFill>
              </a:rPr>
              <a:t> General games</a:t>
            </a:r>
            <a:endParaRPr/>
          </a:p>
          <a:p>
            <a:pPr indent="-228600" lvl="0" marL="228600" rtl="0" algn="just">
              <a:lnSpc>
                <a:spcPct val="90000"/>
              </a:lnSpc>
              <a:spcBef>
                <a:spcPts val="1000"/>
              </a:spcBef>
              <a:spcAft>
                <a:spcPts val="0"/>
              </a:spcAft>
              <a:buClr>
                <a:schemeClr val="dk1"/>
              </a:buClr>
              <a:buSzPts val="3200"/>
              <a:buChar char="•"/>
            </a:pPr>
            <a:r>
              <a:rPr lang="en-US" sz="3200"/>
              <a:t>Agents have independent utilities</a:t>
            </a:r>
            <a:endParaRPr/>
          </a:p>
          <a:p>
            <a:pPr indent="-228600" lvl="0" marL="228600" rtl="0" algn="just">
              <a:lnSpc>
                <a:spcPct val="90000"/>
              </a:lnSpc>
              <a:spcBef>
                <a:spcPts val="1000"/>
              </a:spcBef>
              <a:spcAft>
                <a:spcPts val="0"/>
              </a:spcAft>
              <a:buClr>
                <a:schemeClr val="dk1"/>
              </a:buClr>
              <a:buSzPts val="3200"/>
              <a:buChar char="•"/>
            </a:pPr>
            <a:r>
              <a:rPr lang="en-US" sz="3200"/>
              <a:t>Co-operative, compete or indifference</a:t>
            </a:r>
            <a:endParaRPr sz="3200"/>
          </a:p>
          <a:p>
            <a:pPr indent="0" lvl="0" marL="0" rtl="0" algn="l">
              <a:lnSpc>
                <a:spcPct val="90000"/>
              </a:lnSpc>
              <a:spcBef>
                <a:spcPts val="1000"/>
              </a:spcBef>
              <a:spcAft>
                <a:spcPts val="0"/>
              </a:spcAft>
              <a:buClr>
                <a:schemeClr val="dk1"/>
              </a:buClr>
              <a:buSzPts val="3000"/>
              <a:buNone/>
            </a:pPr>
            <a:r>
              <a:t/>
            </a:r>
            <a:endParaRPr sz="3000"/>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8"/>
          <p:cNvSpPr txBox="1"/>
          <p:nvPr>
            <p:ph type="title"/>
          </p:nvPr>
        </p:nvSpPr>
        <p:spPr>
          <a:xfrm>
            <a:off x="648929" y="629266"/>
            <a:ext cx="3667039" cy="16766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75B5"/>
              </a:buClr>
              <a:buSzPts val="4400"/>
              <a:buFont typeface="Calibri"/>
              <a:buNone/>
            </a:pPr>
            <a:r>
              <a:rPr b="1" lang="en-US">
                <a:solidFill>
                  <a:srgbClr val="2E75B5"/>
                </a:solidFill>
                <a:latin typeface="Calibri"/>
                <a:ea typeface="Calibri"/>
                <a:cs typeface="Calibri"/>
                <a:sym typeface="Calibri"/>
              </a:rPr>
              <a:t>Game tree</a:t>
            </a:r>
            <a:br>
              <a:rPr lang="en-US">
                <a:solidFill>
                  <a:srgbClr val="2E75B5"/>
                </a:solidFill>
                <a:latin typeface="Calibri"/>
                <a:ea typeface="Calibri"/>
                <a:cs typeface="Calibri"/>
                <a:sym typeface="Calibri"/>
              </a:rPr>
            </a:br>
            <a:endParaRPr b="1">
              <a:solidFill>
                <a:srgbClr val="2E75B5"/>
              </a:solidFill>
              <a:latin typeface="Calibri"/>
              <a:ea typeface="Calibri"/>
              <a:cs typeface="Calibri"/>
              <a:sym typeface="Calibri"/>
            </a:endParaRPr>
          </a:p>
        </p:txBody>
      </p:sp>
      <p:sp>
        <p:nvSpPr>
          <p:cNvPr id="118" name="Google Shape;118;p18"/>
          <p:cNvSpPr txBox="1"/>
          <p:nvPr>
            <p:ph idx="1" type="body"/>
          </p:nvPr>
        </p:nvSpPr>
        <p:spPr>
          <a:xfrm>
            <a:off x="383459" y="2423651"/>
            <a:ext cx="3406875" cy="248756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Char char="•"/>
            </a:pPr>
            <a:r>
              <a:rPr lang="en-US" sz="1800"/>
              <a:t>A game tree is a tree where nodes of the tree are the game states and Edges of the tree are the moves by players. Game tree involves initial state, actions function, and result Function. (utility function)</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descr="A close up of a map&#10;&#10;Description automatically generated" id="119" name="Google Shape;119;p18"/>
          <p:cNvPicPr preferRelativeResize="0"/>
          <p:nvPr/>
        </p:nvPicPr>
        <p:blipFill rotWithShape="1">
          <a:blip r:embed="rId3">
            <a:alphaModFix/>
          </a:blip>
          <a:srcRect b="1" l="0" r="803" t="0"/>
          <a:stretch/>
        </p:blipFill>
        <p:spPr>
          <a:xfrm>
            <a:off x="3923071" y="627203"/>
            <a:ext cx="7629267" cy="5577837"/>
          </a:xfrm>
          <a:prstGeom prst="rect">
            <a:avLst/>
          </a:prstGeom>
          <a:noFill/>
          <a:ln>
            <a:noFill/>
          </a:ln>
        </p:spPr>
      </p:pic>
      <p:pic>
        <p:nvPicPr>
          <p:cNvPr id="120" name="Google Shape;120;p18"/>
          <p:cNvPicPr preferRelativeResize="0"/>
          <p:nvPr/>
        </p:nvPicPr>
        <p:blipFill rotWithShape="1">
          <a:blip r:embed="rId4">
            <a:alphaModFix/>
          </a:blip>
          <a:srcRect b="0" l="0" r="0" t="0"/>
          <a:stretch/>
        </p:blipFill>
        <p:spPr>
          <a:xfrm>
            <a:off x="3923070" y="1910903"/>
            <a:ext cx="970901" cy="323634"/>
          </a:xfrm>
          <a:prstGeom prst="rect">
            <a:avLst/>
          </a:prstGeom>
          <a:noFill/>
          <a:ln>
            <a:noFill/>
          </a:ln>
        </p:spPr>
      </p:pic>
      <p:pic>
        <p:nvPicPr>
          <p:cNvPr id="121" name="Google Shape;121;p18"/>
          <p:cNvPicPr preferRelativeResize="0"/>
          <p:nvPr/>
        </p:nvPicPr>
        <p:blipFill rotWithShape="1">
          <a:blip r:embed="rId5">
            <a:alphaModFix/>
          </a:blip>
          <a:srcRect b="0" l="0" r="0" t="0"/>
          <a:stretch/>
        </p:blipFill>
        <p:spPr>
          <a:xfrm>
            <a:off x="3923069" y="3130868"/>
            <a:ext cx="970901" cy="374490"/>
          </a:xfrm>
          <a:prstGeom prst="rect">
            <a:avLst/>
          </a:prstGeom>
          <a:noFill/>
          <a:ln>
            <a:noFill/>
          </a:ln>
        </p:spPr>
      </p:pic>
      <p:pic>
        <p:nvPicPr>
          <p:cNvPr id="122" name="Google Shape;122;p18"/>
          <p:cNvPicPr preferRelativeResize="0"/>
          <p:nvPr/>
        </p:nvPicPr>
        <p:blipFill rotWithShape="1">
          <a:blip r:embed="rId4">
            <a:alphaModFix/>
          </a:blip>
          <a:srcRect b="0" l="0" r="0" t="0"/>
          <a:stretch/>
        </p:blipFill>
        <p:spPr>
          <a:xfrm>
            <a:off x="3923068" y="4073541"/>
            <a:ext cx="970901" cy="323634"/>
          </a:xfrm>
          <a:prstGeom prst="rect">
            <a:avLst/>
          </a:prstGeom>
          <a:noFill/>
          <a:ln>
            <a:noFill/>
          </a:ln>
        </p:spPr>
      </p:pic>
      <p:sp>
        <p:nvSpPr>
          <p:cNvPr id="123" name="Google Shape;123;p18"/>
          <p:cNvSpPr/>
          <p:nvPr/>
        </p:nvSpPr>
        <p:spPr>
          <a:xfrm>
            <a:off x="3790334" y="602907"/>
            <a:ext cx="1348336" cy="5447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838200" y="365125"/>
            <a:ext cx="10515600" cy="1006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E75B5"/>
              </a:buClr>
              <a:buSzPct val="100000"/>
              <a:buFont typeface="Calibri"/>
              <a:buNone/>
            </a:pPr>
            <a:r>
              <a:rPr b="1" lang="en-US">
                <a:solidFill>
                  <a:srgbClr val="2E75B5"/>
                </a:solidFill>
                <a:latin typeface="Calibri"/>
                <a:ea typeface="Calibri"/>
                <a:cs typeface="Calibri"/>
                <a:sym typeface="Calibri"/>
              </a:rPr>
              <a:t>Min-Max Algorithm</a:t>
            </a:r>
            <a:br>
              <a:rPr b="1" lang="en-US">
                <a:solidFill>
                  <a:srgbClr val="2E75B5"/>
                </a:solidFill>
                <a:latin typeface="Calibri"/>
                <a:ea typeface="Calibri"/>
                <a:cs typeface="Calibri"/>
                <a:sym typeface="Calibri"/>
              </a:rPr>
            </a:br>
            <a:endParaRPr b="1">
              <a:solidFill>
                <a:srgbClr val="2E75B5"/>
              </a:solidFill>
              <a:latin typeface="Calibri"/>
              <a:ea typeface="Calibri"/>
              <a:cs typeface="Calibri"/>
              <a:sym typeface="Calibri"/>
            </a:endParaRPr>
          </a:p>
        </p:txBody>
      </p:sp>
      <p:sp>
        <p:nvSpPr>
          <p:cNvPr id="129" name="Google Shape;129;p19"/>
          <p:cNvSpPr txBox="1"/>
          <p:nvPr>
            <p:ph idx="1" type="body"/>
          </p:nvPr>
        </p:nvSpPr>
        <p:spPr>
          <a:xfrm>
            <a:off x="661219" y="1530657"/>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In this algorithm two players play the game, one is called </a:t>
            </a:r>
            <a:r>
              <a:rPr lang="en-US">
                <a:solidFill>
                  <a:srgbClr val="2E75B5"/>
                </a:solidFill>
              </a:rPr>
              <a:t>MAX</a:t>
            </a:r>
            <a:r>
              <a:rPr lang="en-US"/>
              <a:t> and other is called </a:t>
            </a:r>
            <a:r>
              <a:rPr lang="en-US">
                <a:solidFill>
                  <a:srgbClr val="FF0000"/>
                </a:solidFill>
              </a:rPr>
              <a:t>MIN</a:t>
            </a:r>
            <a:r>
              <a:rPr lang="en-US"/>
              <a:t>.</a:t>
            </a:r>
            <a:endParaRPr/>
          </a:p>
          <a:p>
            <a:pPr indent="-228600" lvl="0" marL="228600" rtl="0" algn="l">
              <a:lnSpc>
                <a:spcPct val="90000"/>
              </a:lnSpc>
              <a:spcBef>
                <a:spcPts val="1000"/>
              </a:spcBef>
              <a:spcAft>
                <a:spcPts val="0"/>
              </a:spcAft>
              <a:buClr>
                <a:schemeClr val="dk1"/>
              </a:buClr>
              <a:buSzPts val="2800"/>
              <a:buChar char="•"/>
            </a:pPr>
            <a:r>
              <a:rPr lang="en-US"/>
              <a:t>Both the players fight it as the opponent player gets the minimum benefit while they get the maximum benefit.</a:t>
            </a:r>
            <a:endParaRPr/>
          </a:p>
          <a:p>
            <a:pPr indent="-228600" lvl="0" marL="228600" rtl="0" algn="l">
              <a:lnSpc>
                <a:spcPct val="90000"/>
              </a:lnSpc>
              <a:spcBef>
                <a:spcPts val="1000"/>
              </a:spcBef>
              <a:spcAft>
                <a:spcPts val="0"/>
              </a:spcAft>
              <a:buClr>
                <a:schemeClr val="dk1"/>
              </a:buClr>
              <a:buSzPts val="2800"/>
              <a:buChar char="•"/>
            </a:pPr>
            <a:r>
              <a:rPr lang="en-US"/>
              <a:t>Both Players of the game are opponent of each other, where </a:t>
            </a:r>
            <a:r>
              <a:rPr lang="en-US">
                <a:solidFill>
                  <a:srgbClr val="2E75B5"/>
                </a:solidFill>
              </a:rPr>
              <a:t>MAX</a:t>
            </a:r>
            <a:r>
              <a:rPr lang="en-US"/>
              <a:t> will select the </a:t>
            </a:r>
            <a:r>
              <a:rPr lang="en-US">
                <a:solidFill>
                  <a:srgbClr val="2E75B5"/>
                </a:solidFill>
              </a:rPr>
              <a:t>maximized value </a:t>
            </a:r>
            <a:r>
              <a:rPr lang="en-US"/>
              <a:t>and </a:t>
            </a:r>
            <a:r>
              <a:rPr lang="en-US">
                <a:solidFill>
                  <a:srgbClr val="FF0000"/>
                </a:solidFill>
              </a:rPr>
              <a:t>MIN</a:t>
            </a:r>
            <a:r>
              <a:rPr lang="en-US"/>
              <a:t> will select the </a:t>
            </a:r>
            <a:r>
              <a:rPr lang="en-US">
                <a:solidFill>
                  <a:srgbClr val="FF0000"/>
                </a:solidFill>
              </a:rPr>
              <a:t>minimized value</a:t>
            </a:r>
            <a:r>
              <a:rPr lang="en-US"/>
              <a:t>.</a:t>
            </a:r>
            <a:endParaRPr/>
          </a:p>
          <a:p>
            <a:pPr indent="-228600" lvl="0" marL="228600" rtl="0" algn="l">
              <a:lnSpc>
                <a:spcPct val="90000"/>
              </a:lnSpc>
              <a:spcBef>
                <a:spcPts val="1000"/>
              </a:spcBef>
              <a:spcAft>
                <a:spcPts val="0"/>
              </a:spcAft>
              <a:buClr>
                <a:schemeClr val="dk1"/>
              </a:buClr>
              <a:buSzPts val="2800"/>
              <a:buChar char="•"/>
            </a:pPr>
            <a:r>
              <a:rPr lang="en-US"/>
              <a:t>The min-max algorithm performs a depth-first search algorithm for the exploration of the complete game tree.</a:t>
            </a:r>
            <a:endParaRPr/>
          </a:p>
          <a:p>
            <a:pPr indent="-228600" lvl="0" marL="228600" rtl="0" algn="l">
              <a:lnSpc>
                <a:spcPct val="90000"/>
              </a:lnSpc>
              <a:spcBef>
                <a:spcPts val="1000"/>
              </a:spcBef>
              <a:spcAft>
                <a:spcPts val="0"/>
              </a:spcAft>
              <a:buClr>
                <a:schemeClr val="dk1"/>
              </a:buClr>
              <a:buSzPts val="2800"/>
              <a:buChar char="•"/>
            </a:pPr>
            <a:r>
              <a:rPr lang="en-US"/>
              <a:t>The min-max algorithm proceeds all the way down to the terminal node of the tree, then backtrack the tree as the recursion.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75B5"/>
              </a:buClr>
              <a:buSzPts val="4400"/>
              <a:buFont typeface="Calibri"/>
              <a:buNone/>
            </a:pPr>
            <a:r>
              <a:rPr b="1" lang="en-US">
                <a:solidFill>
                  <a:srgbClr val="2E75B5"/>
                </a:solidFill>
                <a:latin typeface="Calibri"/>
                <a:ea typeface="Calibri"/>
                <a:cs typeface="Calibri"/>
                <a:sym typeface="Calibri"/>
              </a:rPr>
              <a:t>Min-Max Algorithm E.g.……..</a:t>
            </a:r>
            <a:endParaRPr>
              <a:latin typeface="Calibri"/>
              <a:ea typeface="Calibri"/>
              <a:cs typeface="Calibri"/>
              <a:sym typeface="Calibri"/>
            </a:endParaRPr>
          </a:p>
        </p:txBody>
      </p:sp>
      <p:pic>
        <p:nvPicPr>
          <p:cNvPr descr="A picture containing drawing&#10;&#10;Description automatically generated" id="135" name="Google Shape;135;p20"/>
          <p:cNvPicPr preferRelativeResize="0"/>
          <p:nvPr>
            <p:ph idx="1" type="body"/>
          </p:nvPr>
        </p:nvPicPr>
        <p:blipFill rotWithShape="1">
          <a:blip r:embed="rId3">
            <a:alphaModFix/>
          </a:blip>
          <a:srcRect b="0" l="0" r="0" t="0"/>
          <a:stretch/>
        </p:blipFill>
        <p:spPr>
          <a:xfrm>
            <a:off x="1758886" y="1714808"/>
            <a:ext cx="8674228" cy="49313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C:\Users\Mirza Pervaz\Desktop\Capture.PNG" id="140" name="Google Shape;140;p21"/>
          <p:cNvPicPr preferRelativeResize="0"/>
          <p:nvPr>
            <p:ph idx="1" type="body"/>
          </p:nvPr>
        </p:nvPicPr>
        <p:blipFill rotWithShape="1">
          <a:blip r:embed="rId3">
            <a:alphaModFix/>
          </a:blip>
          <a:srcRect b="2797" l="0" r="0" t="0"/>
          <a:stretch/>
        </p:blipFill>
        <p:spPr>
          <a:xfrm>
            <a:off x="1588958" y="449705"/>
            <a:ext cx="9638676" cy="5906126"/>
          </a:xfrm>
          <a:prstGeom prst="rect">
            <a:avLst/>
          </a:prstGeom>
          <a:noFill/>
          <a:ln>
            <a:noFill/>
          </a:ln>
        </p:spPr>
      </p:pic>
      <p:sp>
        <p:nvSpPr>
          <p:cNvPr id="141" name="Google Shape;141;p21"/>
          <p:cNvSpPr txBox="1"/>
          <p:nvPr>
            <p:ph type="title"/>
          </p:nvPr>
        </p:nvSpPr>
        <p:spPr>
          <a:xfrm>
            <a:off x="193623" y="335145"/>
            <a:ext cx="507590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75B5"/>
              </a:buClr>
              <a:buSzPts val="4400"/>
              <a:buFont typeface="Calibri"/>
              <a:buNone/>
            </a:pPr>
            <a:r>
              <a:rPr b="1" lang="en-US">
                <a:solidFill>
                  <a:srgbClr val="2E75B5"/>
                </a:solidFill>
                <a:latin typeface="Calibri"/>
                <a:ea typeface="Calibri"/>
                <a:cs typeface="Calibri"/>
                <a:sym typeface="Calibri"/>
              </a:rPr>
              <a:t>TIC-TAC TOE </a:t>
            </a:r>
            <a:br>
              <a:rPr b="1" lang="en-US">
                <a:solidFill>
                  <a:srgbClr val="2E75B5"/>
                </a:solidFill>
                <a:latin typeface="Calibri"/>
                <a:ea typeface="Calibri"/>
                <a:cs typeface="Calibri"/>
                <a:sym typeface="Calibri"/>
              </a:rPr>
            </a:br>
            <a:r>
              <a:rPr b="1" lang="en-US">
                <a:solidFill>
                  <a:srgbClr val="2E75B5"/>
                </a:solidFill>
                <a:latin typeface="Calibri"/>
                <a:ea typeface="Calibri"/>
                <a:cs typeface="Calibri"/>
                <a:sym typeface="Calibri"/>
              </a:rPr>
              <a:t>E.g.……..</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